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8" r:id="rId3"/>
    <p:sldId id="259" r:id="rId4"/>
    <p:sldId id="286" r:id="rId5"/>
    <p:sldId id="271" r:id="rId6"/>
    <p:sldId id="272" r:id="rId7"/>
    <p:sldId id="260" r:id="rId8"/>
    <p:sldId id="273" r:id="rId9"/>
    <p:sldId id="270" r:id="rId10"/>
    <p:sldId id="261" r:id="rId11"/>
    <p:sldId id="274" r:id="rId12"/>
    <p:sldId id="282" r:id="rId13"/>
    <p:sldId id="283" r:id="rId14"/>
    <p:sldId id="284" r:id="rId15"/>
    <p:sldId id="288" r:id="rId16"/>
    <p:sldId id="289" r:id="rId17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6" d="100"/>
          <a:sy n="66" d="100"/>
        </p:scale>
        <p:origin x="12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fr-FR"/>
              <a:t>Cliquez pour 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F0D46-7CAB-7741-944E-005140BDD71D}" type="datetimeFigureOut">
              <a:rPr lang="fr-FR" smtClean="0"/>
              <a:t>10/03/2020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4394A-1A84-E440-B0BC-06A2C0863ADF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F0D46-7CAB-7741-944E-005140BDD71D}" type="datetimeFigureOut">
              <a:rPr lang="fr-FR" smtClean="0"/>
              <a:t>10/03/2020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4394A-1A84-E440-B0BC-06A2C0863ADF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F0D46-7CAB-7741-944E-005140BDD71D}" type="datetimeFigureOut">
              <a:rPr lang="fr-FR" smtClean="0"/>
              <a:t>10/03/2020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4394A-1A84-E440-B0BC-06A2C0863ADF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F0D46-7CAB-7741-944E-005140BDD71D}" type="datetimeFigureOut">
              <a:rPr lang="fr-FR" smtClean="0"/>
              <a:t>10/03/2020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4394A-1A84-E440-B0BC-06A2C0863ADF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F0D46-7CAB-7741-944E-005140BDD71D}" type="datetimeFigureOut">
              <a:rPr lang="fr-FR" smtClean="0"/>
              <a:t>10/03/2020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4394A-1A84-E440-B0BC-06A2C0863ADF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F0D46-7CAB-7741-944E-005140BDD71D}" type="datetimeFigureOut">
              <a:rPr lang="fr-FR" smtClean="0"/>
              <a:t>10/03/2020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4394A-1A84-E440-B0BC-06A2C0863ADF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F0D46-7CAB-7741-944E-005140BDD71D}" type="datetimeFigureOut">
              <a:rPr lang="fr-FR" smtClean="0"/>
              <a:t>10/03/2020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4394A-1A84-E440-B0BC-06A2C0863ADF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F0D46-7CAB-7741-944E-005140BDD71D}" type="datetimeFigureOut">
              <a:rPr lang="fr-FR" smtClean="0"/>
              <a:t>10/03/2020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4394A-1A84-E440-B0BC-06A2C0863ADF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F0D46-7CAB-7741-944E-005140BDD71D}" type="datetimeFigureOut">
              <a:rPr lang="fr-FR" smtClean="0"/>
              <a:t>10/03/2020</a:t>
            </a:fld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4394A-1A84-E440-B0BC-06A2C0863ADF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F0D46-7CAB-7741-944E-005140BDD71D}" type="datetimeFigureOut">
              <a:rPr lang="fr-FR" smtClean="0"/>
              <a:t>10/03/2020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E94394A-1A84-E440-B0BC-06A2C0863ADF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F0D46-7CAB-7741-944E-005140BDD71D}" type="datetimeFigureOut">
              <a:rPr lang="fr-FR" smtClean="0"/>
              <a:t>10/03/2020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4394A-1A84-E440-B0BC-06A2C0863ADF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776F0D46-7CAB-7741-944E-005140BDD71D}" type="datetimeFigureOut">
              <a:rPr lang="fr-FR" smtClean="0"/>
              <a:t>10/03/2020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6E94394A-1A84-E440-B0BC-06A2C0863ADF}" type="slidenum">
              <a:rPr lang="fr-FR" smtClean="0"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7830" y="1506596"/>
            <a:ext cx="51830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b="1" i="1" u="sng" dirty="0">
                <a:solidFill>
                  <a:srgbClr val="FF6600"/>
                </a:solidFill>
              </a:rPr>
              <a:t>Protocoles TCP/IP et Internet</a:t>
            </a:r>
          </a:p>
        </p:txBody>
      </p:sp>
      <p:sp>
        <p:nvSpPr>
          <p:cNvPr id="6" name="Rectangle 5"/>
          <p:cNvSpPr/>
          <p:nvPr/>
        </p:nvSpPr>
        <p:spPr>
          <a:xfrm>
            <a:off x="5167615" y="5271003"/>
            <a:ext cx="3454151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b="1" dirty="0"/>
              <a:t>Téléinformatique 1</a:t>
            </a:r>
          </a:p>
          <a:p>
            <a:r>
              <a:rPr lang="fr-FR" sz="2400" dirty="0"/>
              <a:t>    Système et Réseaux </a:t>
            </a:r>
          </a:p>
        </p:txBody>
      </p:sp>
    </p:spTree>
    <p:extLst>
      <p:ext uri="{BB962C8B-B14F-4D97-AF65-F5344CB8AC3E}">
        <p14:creationId xmlns:p14="http://schemas.microsoft.com/office/powerpoint/2010/main" val="30596577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Capture d'écran 2015-09-30 22.25.2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2743" y="159020"/>
            <a:ext cx="6972310" cy="6698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543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apture d'écran 2015-09-30 21.48.5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1500"/>
            <a:ext cx="9144000" cy="5703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959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apture d'écran 2015-09-30 21.39.0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915" y="423305"/>
            <a:ext cx="7928195" cy="5249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1769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386557" y="1081220"/>
            <a:ext cx="8080960" cy="3621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b="1" u="sng" dirty="0">
                <a:latin typeface="Times New Roman"/>
                <a:cs typeface="Times New Roman"/>
              </a:rPr>
              <a:t>Les Hôtes terminaux.</a:t>
            </a:r>
          </a:p>
          <a:p>
            <a:pPr>
              <a:lnSpc>
                <a:spcPct val="50000"/>
              </a:lnSpc>
            </a:pPr>
            <a:endParaRPr lang="fr-FR" sz="2600" b="1" u="sng" dirty="0">
              <a:latin typeface="Times New Roman"/>
              <a:cs typeface="Times New Roman"/>
            </a:endParaRPr>
          </a:p>
          <a:p>
            <a:r>
              <a:rPr lang="fr-FR" sz="2600" dirty="0">
                <a:latin typeface="Times New Roman"/>
                <a:cs typeface="Times New Roman"/>
              </a:rPr>
              <a:t>Les hautes terminaux sont les ordinateurs connectés au réseau. On peut les classer en différentes catégories:</a:t>
            </a:r>
          </a:p>
          <a:p>
            <a:endParaRPr lang="fr-FR" sz="2600" dirty="0">
              <a:latin typeface="Times New Roman"/>
              <a:cs typeface="Times New Roman"/>
            </a:endParaRPr>
          </a:p>
          <a:p>
            <a:pPr marL="1257300" lvl="2" indent="-342900">
              <a:lnSpc>
                <a:spcPct val="110000"/>
              </a:lnSpc>
              <a:buFont typeface="Wingdings" charset="2"/>
              <a:buChar char="ü"/>
            </a:pPr>
            <a:r>
              <a:rPr lang="fr-FR" sz="2600" dirty="0">
                <a:latin typeface="Times New Roman"/>
                <a:cs typeface="Times New Roman"/>
              </a:rPr>
              <a:t>Ordinateur de bureau, portable</a:t>
            </a:r>
          </a:p>
          <a:p>
            <a:pPr marL="1257300" lvl="2" indent="-342900">
              <a:lnSpc>
                <a:spcPct val="110000"/>
              </a:lnSpc>
              <a:buFont typeface="Wingdings" charset="2"/>
              <a:buChar char="ü"/>
            </a:pPr>
            <a:r>
              <a:rPr lang="fr-FR" sz="2600" dirty="0">
                <a:latin typeface="Times New Roman"/>
                <a:cs typeface="Times New Roman"/>
              </a:rPr>
              <a:t>Smartphones et tablettes</a:t>
            </a:r>
          </a:p>
          <a:p>
            <a:pPr marL="1257300" lvl="2" indent="-342900">
              <a:lnSpc>
                <a:spcPct val="110000"/>
              </a:lnSpc>
              <a:buFont typeface="Wingdings" charset="2"/>
              <a:buChar char="ü"/>
            </a:pPr>
            <a:r>
              <a:rPr lang="fr-FR" sz="2600" dirty="0">
                <a:latin typeface="Times New Roman"/>
                <a:cs typeface="Times New Roman"/>
              </a:rPr>
              <a:t>Téléphone et caméras</a:t>
            </a:r>
          </a:p>
          <a:p>
            <a:pPr marL="1257300" lvl="2" indent="-342900">
              <a:lnSpc>
                <a:spcPct val="110000"/>
              </a:lnSpc>
              <a:buFont typeface="Wingdings" charset="2"/>
              <a:buChar char="ü"/>
            </a:pPr>
            <a:r>
              <a:rPr lang="fr-FR" sz="2600" dirty="0">
                <a:latin typeface="Times New Roman"/>
                <a:cs typeface="Times New Roman"/>
              </a:rPr>
              <a:t>Serveurs …..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-1270128" y="115948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2191657" y="5110071"/>
            <a:ext cx="680968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>
                <a:latin typeface="Times New Roman"/>
                <a:cs typeface="Times New Roman"/>
              </a:rPr>
              <a:t>Dans le domaine des Télécommunications, un Terminal est un équipement situé en extrémité d'un Réseau, capable de communiquer sur ce réseau et souvent d'assurer l'interface avec l'utilisateur1.</a:t>
            </a:r>
          </a:p>
        </p:txBody>
      </p:sp>
    </p:spTree>
    <p:extLst>
      <p:ext uri="{BB962C8B-B14F-4D97-AF65-F5344CB8AC3E}">
        <p14:creationId xmlns:p14="http://schemas.microsoft.com/office/powerpoint/2010/main" val="14521769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449943" y="938631"/>
            <a:ext cx="84328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latin typeface="Times New Roman"/>
                <a:cs typeface="Times New Roman"/>
              </a:rPr>
              <a:t>Périphériques intermédiaires</a:t>
            </a:r>
          </a:p>
          <a:p>
            <a:endParaRPr lang="fr-FR" sz="2800" dirty="0">
              <a:latin typeface="Times New Roman"/>
              <a:cs typeface="Times New Roman"/>
            </a:endParaRPr>
          </a:p>
          <a:p>
            <a:r>
              <a:rPr lang="fr-FR" sz="2800" dirty="0">
                <a:latin typeface="Times New Roman"/>
                <a:cs typeface="Times New Roman"/>
              </a:rPr>
              <a:t>Les périphérique intermédiaires sont ceux qui assurent la connectivité entre les hôtes terminaux</a:t>
            </a:r>
          </a:p>
          <a:p>
            <a:endParaRPr lang="fr-FR" sz="1600" dirty="0">
              <a:latin typeface="Times New Roman"/>
              <a:cs typeface="Times New Roman"/>
            </a:endParaRPr>
          </a:p>
          <a:p>
            <a:r>
              <a:rPr lang="fr-FR" sz="2800" u="sng" dirty="0">
                <a:latin typeface="Times New Roman"/>
                <a:cs typeface="Times New Roman"/>
              </a:rPr>
              <a:t>Exemple:</a:t>
            </a:r>
          </a:p>
          <a:p>
            <a:pPr>
              <a:lnSpc>
                <a:spcPct val="50000"/>
              </a:lnSpc>
            </a:pPr>
            <a:endParaRPr lang="fr-FR" sz="2400" u="sng" dirty="0">
              <a:latin typeface="Times New Roman"/>
              <a:cs typeface="Times New Roman"/>
            </a:endParaRPr>
          </a:p>
          <a:p>
            <a:r>
              <a:rPr lang="fr-FR" sz="2800" dirty="0">
                <a:latin typeface="Times New Roman"/>
                <a:cs typeface="Times New Roman"/>
              </a:rPr>
              <a:t>Les routeurs: sont les périphériques qui interconnectent des réseaux distincts.</a:t>
            </a:r>
          </a:p>
        </p:txBody>
      </p:sp>
    </p:spTree>
    <p:extLst>
      <p:ext uri="{BB962C8B-B14F-4D97-AF65-F5344CB8AC3E}">
        <p14:creationId xmlns:p14="http://schemas.microsoft.com/office/powerpoint/2010/main" val="14521769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ncapsulation">
            <a:extLst>
              <a:ext uri="{FF2B5EF4-FFF2-40B4-BE49-F238E27FC236}">
                <a16:creationId xmlns:a16="http://schemas.microsoft.com/office/drawing/2014/main" id="{C2ADCA53-C8BF-4DE6-A063-16064B5CF4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687" y="3357329"/>
            <a:ext cx="9149687" cy="3503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A387C04E-6E16-4B18-BD65-1243BEC5F8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279" y="609601"/>
            <a:ext cx="8705442" cy="2608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864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capture d’écran&#10;&#10;Description générée avec un niveau de confiance très élevé">
            <a:extLst>
              <a:ext uri="{FF2B5EF4-FFF2-40B4-BE49-F238E27FC236}">
                <a16:creationId xmlns:a16="http://schemas.microsoft.com/office/drawing/2014/main" id="{B8971805-E1D3-439E-B832-7CCC9D2ADD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497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726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77375" y="1974261"/>
            <a:ext cx="8606971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600" u="sng" dirty="0">
                <a:latin typeface="Times New Roman"/>
                <a:cs typeface="Times New Roman"/>
              </a:rPr>
              <a:t>Introduction: </a:t>
            </a:r>
          </a:p>
          <a:p>
            <a:pPr>
              <a:lnSpc>
                <a:spcPct val="50000"/>
              </a:lnSpc>
            </a:pPr>
            <a:endParaRPr lang="fr-FR" sz="4000" u="sng" dirty="0">
              <a:latin typeface="Times New Roman"/>
              <a:cs typeface="Times New Roman"/>
            </a:endParaRPr>
          </a:p>
          <a:p>
            <a:r>
              <a:rPr lang="fr-FR" sz="2800" dirty="0">
                <a:latin typeface="Times New Roman"/>
                <a:cs typeface="Times New Roman"/>
              </a:rPr>
              <a:t>La suite TCP/IP est l'ensemble des protocoles utilisés pour le transfert des données sur Internet. Elle est souvent appelée TCP/IP:</a:t>
            </a:r>
          </a:p>
          <a:p>
            <a:r>
              <a:rPr lang="fr-FR" sz="2800" b="1" dirty="0">
                <a:latin typeface="Times New Roman"/>
                <a:cs typeface="Times New Roman"/>
              </a:rPr>
              <a:t>		TCP</a:t>
            </a:r>
            <a:r>
              <a:rPr lang="fr-FR" sz="2800" dirty="0">
                <a:latin typeface="Times New Roman"/>
                <a:cs typeface="Times New Roman"/>
              </a:rPr>
              <a:t> : </a:t>
            </a:r>
            <a:r>
              <a:rPr lang="fr-FR" sz="2800" u="sng" dirty="0">
                <a:latin typeface="Times New Roman"/>
                <a:cs typeface="Times New Roman"/>
              </a:rPr>
              <a:t>Transmission Control Protocol</a:t>
            </a:r>
            <a:endParaRPr lang="fr-FR" sz="2800" dirty="0">
              <a:latin typeface="Times New Roman"/>
              <a:cs typeface="Times New Roman"/>
            </a:endParaRPr>
          </a:p>
          <a:p>
            <a:r>
              <a:rPr lang="fr-FR" sz="2800" b="1" dirty="0">
                <a:latin typeface="Times New Roman"/>
                <a:cs typeface="Times New Roman"/>
              </a:rPr>
              <a:t>		 IP</a:t>
            </a:r>
            <a:r>
              <a:rPr lang="fr-FR" sz="2800" dirty="0">
                <a:latin typeface="Times New Roman"/>
                <a:cs typeface="Times New Roman"/>
              </a:rPr>
              <a:t> : </a:t>
            </a:r>
            <a:r>
              <a:rPr lang="fr-FR" sz="2800" u="sng" dirty="0">
                <a:latin typeface="Times New Roman"/>
                <a:cs typeface="Times New Roman"/>
              </a:rPr>
              <a:t>Internet Protocol</a:t>
            </a:r>
            <a:r>
              <a:rPr lang="fr-FR" sz="2800" dirty="0">
                <a:latin typeface="Times New Roman"/>
                <a:cs typeface="Times New Roman"/>
              </a:rPr>
              <a:t>. </a:t>
            </a:r>
          </a:p>
        </p:txBody>
      </p:sp>
      <p:sp>
        <p:nvSpPr>
          <p:cNvPr id="5" name="Rectangle 4"/>
          <p:cNvSpPr/>
          <p:nvPr/>
        </p:nvSpPr>
        <p:spPr>
          <a:xfrm>
            <a:off x="2154488" y="769151"/>
            <a:ext cx="50122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800" b="1" i="1" u="sng" dirty="0">
                <a:latin typeface="Times New Roman"/>
                <a:cs typeface="Times New Roman"/>
              </a:rPr>
              <a:t>La Suite des protocoles Internet</a:t>
            </a:r>
          </a:p>
        </p:txBody>
      </p:sp>
    </p:spTree>
    <p:extLst>
      <p:ext uri="{BB962C8B-B14F-4D97-AF65-F5344CB8AC3E}">
        <p14:creationId xmlns:p14="http://schemas.microsoft.com/office/powerpoint/2010/main" val="1655834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Capture d'écran 2015-09-30 21.38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00" y="567496"/>
            <a:ext cx="7518400" cy="4269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5436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6561" y="1095580"/>
            <a:ext cx="8409096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b="1" u="sng" dirty="0">
                <a:latin typeface="Times New Roman"/>
                <a:cs typeface="Times New Roman"/>
              </a:rPr>
              <a:t>TCP/IP est un modèle en couches</a:t>
            </a:r>
          </a:p>
          <a:p>
            <a:endParaRPr lang="fr-FR" sz="2800" dirty="0">
              <a:latin typeface="Times New Roman"/>
              <a:cs typeface="Times New Roman"/>
            </a:endParaRPr>
          </a:p>
          <a:p>
            <a:r>
              <a:rPr lang="fr-FR" sz="2800" dirty="0">
                <a:latin typeface="Times New Roman"/>
                <a:cs typeface="Times New Roman"/>
              </a:rPr>
              <a:t>Afin de pouvoir appliquer le modèle TCP/IP à n'importe quelles machines, c'est-à-dire indépendamment du </a:t>
            </a:r>
            <a:r>
              <a:rPr lang="fr-FR" sz="2800" u="sng" dirty="0">
                <a:latin typeface="Times New Roman"/>
                <a:cs typeface="Times New Roman"/>
              </a:rPr>
              <a:t>système d'exploitation</a:t>
            </a:r>
            <a:r>
              <a:rPr lang="fr-FR" sz="2800" dirty="0">
                <a:latin typeface="Times New Roman"/>
                <a:cs typeface="Times New Roman"/>
              </a:rPr>
              <a:t>, le système de protocoles TCP/IP a été décomposé en plusieurs couches effectuant chacun une tâche précise. </a:t>
            </a:r>
          </a:p>
          <a:p>
            <a:endParaRPr lang="fr-FR" sz="1400" dirty="0">
              <a:latin typeface="Times New Roman"/>
              <a:cs typeface="Times New Roman"/>
            </a:endParaRPr>
          </a:p>
          <a:p>
            <a:endParaRPr lang="fr-FR" sz="2800" dirty="0">
              <a:latin typeface="Times New Roman"/>
              <a:cs typeface="Times New Roman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184523" y="5221429"/>
            <a:ext cx="581681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400" dirty="0">
                <a:latin typeface="Times New Roman"/>
                <a:cs typeface="Times New Roman"/>
              </a:rPr>
              <a:t>Le terme  « couche » est utilisé pour évoquer le fait que les données qui transitent sur le réseau traversent plusieurs niveaux .</a:t>
            </a:r>
          </a:p>
        </p:txBody>
      </p:sp>
    </p:spTree>
    <p:extLst>
      <p:ext uri="{BB962C8B-B14F-4D97-AF65-F5344CB8AC3E}">
        <p14:creationId xmlns:p14="http://schemas.microsoft.com/office/powerpoint/2010/main" val="40106625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6561" y="916724"/>
            <a:ext cx="8172996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b="1" u="sng" dirty="0">
                <a:latin typeface="Times New Roman"/>
                <a:cs typeface="Times New Roman"/>
              </a:rPr>
              <a:t>TCP/IP est un modèle en couches</a:t>
            </a:r>
          </a:p>
          <a:p>
            <a:endParaRPr lang="fr-FR" sz="1600" dirty="0">
              <a:latin typeface="Times New Roman"/>
              <a:cs typeface="Times New Roman"/>
            </a:endParaRPr>
          </a:p>
          <a:p>
            <a:endParaRPr lang="fr-FR" sz="1400" dirty="0">
              <a:latin typeface="Times New Roman"/>
              <a:cs typeface="Times New Roman"/>
            </a:endParaRPr>
          </a:p>
          <a:p>
            <a:r>
              <a:rPr lang="fr-FR" sz="2800" dirty="0">
                <a:latin typeface="Times New Roman"/>
                <a:cs typeface="Times New Roman"/>
              </a:rPr>
              <a:t>De plus, ces modules effectuent ces tâches les uns après les autres dans un ordre précis, c'est la raison pour laquelle on parle de modèle en couches. </a:t>
            </a:r>
          </a:p>
        </p:txBody>
      </p:sp>
      <p:sp>
        <p:nvSpPr>
          <p:cNvPr id="3" name="Rectangle 2"/>
          <p:cNvSpPr/>
          <p:nvPr/>
        </p:nvSpPr>
        <p:spPr>
          <a:xfrm>
            <a:off x="3184523" y="5221429"/>
            <a:ext cx="581681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400" dirty="0">
                <a:latin typeface="Times New Roman"/>
                <a:cs typeface="Times New Roman"/>
              </a:rPr>
              <a:t>Le terme  « couche » est utilisé pour évoquer le fait que les données qui transitent sur le réseau traversent plusieurs niveaux.</a:t>
            </a:r>
          </a:p>
        </p:txBody>
      </p:sp>
    </p:spTree>
    <p:extLst>
      <p:ext uri="{BB962C8B-B14F-4D97-AF65-F5344CB8AC3E}">
        <p14:creationId xmlns:p14="http://schemas.microsoft.com/office/powerpoint/2010/main" val="321395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1339" y="1670809"/>
            <a:ext cx="8541150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200" b="1" u="sng" dirty="0">
                <a:latin typeface="Times New Roman"/>
                <a:cs typeface="Times New Roman"/>
              </a:rPr>
              <a:t>L'intérêt d'un système en couches</a:t>
            </a:r>
          </a:p>
          <a:p>
            <a:endParaRPr lang="fr-FR" sz="2800" dirty="0">
              <a:latin typeface="Times New Roman"/>
              <a:cs typeface="Times New Roman"/>
            </a:endParaRPr>
          </a:p>
          <a:p>
            <a:r>
              <a:rPr lang="fr-FR" sz="2800" dirty="0">
                <a:latin typeface="Times New Roman"/>
                <a:cs typeface="Times New Roman"/>
              </a:rPr>
              <a:t>Le but d'un système en couches est de séparer le problème en différentes parties (les couches). </a:t>
            </a:r>
          </a:p>
          <a:p>
            <a:endParaRPr lang="fr-FR" sz="2800" dirty="0">
              <a:latin typeface="Times New Roman"/>
              <a:cs typeface="Times New Roman"/>
            </a:endParaRPr>
          </a:p>
          <a:p>
            <a:endParaRPr lang="fr-FR" sz="28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13959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Capture d'écran 2015-09-30 22.25.0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8342" y="-45868"/>
            <a:ext cx="2550947" cy="5102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5436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1784" y="522682"/>
            <a:ext cx="786006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b="1" u="sng" dirty="0">
                <a:latin typeface="Times New Roman"/>
                <a:cs typeface="Times New Roman"/>
              </a:rPr>
              <a:t>Le modèle TCP/IP</a:t>
            </a:r>
          </a:p>
          <a:p>
            <a:endParaRPr lang="fr-FR" sz="2800" dirty="0">
              <a:latin typeface="Times New Roman"/>
              <a:cs typeface="Times New Roman"/>
            </a:endParaRPr>
          </a:p>
          <a:p>
            <a:r>
              <a:rPr lang="fr-FR" sz="2800" dirty="0">
                <a:latin typeface="Times New Roman"/>
                <a:cs typeface="Times New Roman"/>
              </a:rPr>
              <a:t>Le modèle TCP/IP, inspiré du modèle OSI, reprend l'approche modulaire (utilisation de modules ou couches) mais en contient uniquement quatre : </a:t>
            </a:r>
          </a:p>
          <a:p>
            <a:endParaRPr lang="fr-FR" sz="2800" dirty="0">
              <a:latin typeface="Times New Roman"/>
              <a:cs typeface="Times New Roman"/>
            </a:endParaRP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3149024"/>
              </p:ext>
            </p:extLst>
          </p:nvPr>
        </p:nvGraphicFramePr>
        <p:xfrm>
          <a:off x="928916" y="2943018"/>
          <a:ext cx="7327990" cy="39149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639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39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52496">
                <a:tc>
                  <a:txBody>
                    <a:bodyPr/>
                    <a:lstStyle/>
                    <a:p>
                      <a:pPr algn="l"/>
                      <a:r>
                        <a:rPr lang="fr-FR" sz="2400" u="sng" dirty="0">
                          <a:solidFill>
                            <a:schemeClr val="tx1"/>
                          </a:solidFill>
                        </a:rPr>
                        <a:t>Modèle TCP/IP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2400" u="sng" dirty="0">
                          <a:solidFill>
                            <a:schemeClr val="tx1"/>
                          </a:solidFill>
                        </a:rPr>
                        <a:t>Modèle OSI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0355"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2000" dirty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/>
                        <a:t>Couche </a:t>
                      </a:r>
                      <a:r>
                        <a:rPr lang="fr-FR" sz="2000" b="1" dirty="0"/>
                        <a:t>Application</a:t>
                      </a:r>
                    </a:p>
                    <a:p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dirty="0"/>
                        <a:t>Couche Application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0355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dirty="0"/>
                        <a:t>Couche Présentation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0355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dirty="0"/>
                        <a:t>Couche Session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035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/>
                        <a:t>Couche </a:t>
                      </a:r>
                      <a:r>
                        <a:rPr lang="fr-FR" sz="2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Transport</a:t>
                      </a:r>
                      <a:r>
                        <a:rPr lang="fr-FR" sz="2000" dirty="0"/>
                        <a:t> (</a:t>
                      </a:r>
                      <a:r>
                        <a:rPr lang="fr-FR" sz="2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TCP</a:t>
                      </a:r>
                      <a:r>
                        <a:rPr lang="fr-FR" sz="20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dirty="0"/>
                        <a:t>Couche Transport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035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/>
                        <a:t>Couche </a:t>
                      </a:r>
                      <a:r>
                        <a:rPr lang="fr-FR" sz="2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Internet</a:t>
                      </a:r>
                      <a:r>
                        <a:rPr lang="fr-FR" sz="2000" baseline="0" dirty="0"/>
                        <a:t> (IP)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dirty="0"/>
                        <a:t>Couche Réseau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0355">
                <a:tc rowSpan="2">
                  <a:txBody>
                    <a:bodyPr/>
                    <a:lstStyle/>
                    <a:p>
                      <a:r>
                        <a:rPr lang="fr-FR" sz="2000" dirty="0"/>
                        <a:t>Couche </a:t>
                      </a:r>
                      <a:r>
                        <a:rPr lang="fr-FR" sz="2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Accès</a:t>
                      </a:r>
                      <a:r>
                        <a:rPr lang="fr-FR" sz="2000" baseline="0" dirty="0"/>
                        <a:t> </a:t>
                      </a:r>
                      <a:r>
                        <a:rPr lang="fr-FR" sz="2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Réseau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dirty="0"/>
                        <a:t>Couche liaison de données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80355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dirty="0"/>
                        <a:t>Couche Physique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3959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6744" y="1656410"/>
            <a:ext cx="8423259" cy="29977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200" b="1" i="1" u="sng" dirty="0">
                <a:latin typeface="Times New Roman"/>
                <a:cs typeface="Times New Roman"/>
              </a:rPr>
              <a:t>Remarque Importante: </a:t>
            </a:r>
          </a:p>
          <a:p>
            <a:pPr>
              <a:lnSpc>
                <a:spcPct val="60000"/>
              </a:lnSpc>
            </a:pPr>
            <a:endParaRPr lang="fr-FR" sz="2800" dirty="0">
              <a:latin typeface="Times New Roman"/>
              <a:cs typeface="Times New Roman"/>
            </a:endParaRPr>
          </a:p>
          <a:p>
            <a:r>
              <a:rPr lang="fr-FR" sz="2800" dirty="0">
                <a:latin typeface="Times New Roman"/>
                <a:cs typeface="Times New Roman"/>
              </a:rPr>
              <a:t>TCP/IP et plus utilisé que le modèle OSI car il est plus orienté coté pratique en cas de problème sur le réseau.</a:t>
            </a:r>
          </a:p>
          <a:p>
            <a:r>
              <a:rPr lang="fr-FR" sz="2800" dirty="0">
                <a:latin typeface="Times New Roman"/>
                <a:cs typeface="Times New Roman"/>
              </a:rPr>
              <a:t>Le modèle OSI correspond à </a:t>
            </a:r>
            <a:r>
              <a:rPr lang="fr-FR" sz="2800" u="sng" dirty="0">
                <a:latin typeface="Times New Roman"/>
                <a:cs typeface="Times New Roman"/>
              </a:rPr>
              <a:t>une approche plus théorique</a:t>
            </a:r>
            <a:r>
              <a:rPr lang="fr-FR" sz="2800" dirty="0">
                <a:latin typeface="Times New Roman"/>
                <a:cs typeface="Times New Roman"/>
              </a:rPr>
              <a:t>, et a été développé plus tôt dans l'histoire des réseaux.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D5EFF96-E825-4A22-9877-BE3F73608894}"/>
              </a:ext>
            </a:extLst>
          </p:cNvPr>
          <p:cNvSpPr/>
          <p:nvPr/>
        </p:nvSpPr>
        <p:spPr>
          <a:xfrm>
            <a:off x="246744" y="204317"/>
            <a:ext cx="947320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600" b="1" dirty="0">
                <a:latin typeface="Times New Roman"/>
                <a:cs typeface="Times New Roman"/>
              </a:rPr>
              <a:t>TCP/IP</a:t>
            </a:r>
            <a:r>
              <a:rPr lang="fr-FR" sz="2600" dirty="0">
                <a:latin typeface="Times New Roman"/>
                <a:cs typeface="Times New Roman"/>
              </a:rPr>
              <a:t> : Transmission Control Protocol/ Internet Protocol.</a:t>
            </a:r>
          </a:p>
          <a:p>
            <a:endParaRPr lang="fr-FR" sz="1200" dirty="0">
              <a:latin typeface="arial" panose="020B0604020202020204" pitchFamily="34" charset="0"/>
            </a:endParaRPr>
          </a:p>
          <a:p>
            <a:r>
              <a:rPr lang="fr-FR" sz="2600" b="1" dirty="0">
                <a:latin typeface="Times New Roman"/>
                <a:cs typeface="Times New Roman"/>
              </a:rPr>
              <a:t>OSI: </a:t>
            </a:r>
            <a:r>
              <a:rPr lang="fr-FR" sz="2600" dirty="0">
                <a:latin typeface="Times New Roman"/>
                <a:cs typeface="Times New Roman"/>
              </a:rPr>
              <a:t>Open </a:t>
            </a:r>
            <a:r>
              <a:rPr lang="fr-FR" sz="2600" dirty="0" err="1">
                <a:latin typeface="Times New Roman"/>
                <a:cs typeface="Times New Roman"/>
              </a:rPr>
              <a:t>Systems</a:t>
            </a:r>
            <a:r>
              <a:rPr lang="fr-FR" sz="2600" dirty="0">
                <a:latin typeface="Times New Roman"/>
                <a:cs typeface="Times New Roman"/>
              </a:rPr>
              <a:t> </a:t>
            </a:r>
            <a:r>
              <a:rPr lang="fr-FR" sz="2600" dirty="0" err="1">
                <a:latin typeface="Times New Roman"/>
                <a:cs typeface="Times New Roman"/>
              </a:rPr>
              <a:t>Interconnection</a:t>
            </a:r>
            <a:r>
              <a:rPr lang="fr-FR" sz="2600" dirty="0">
                <a:latin typeface="Times New Roman"/>
                <a:cs typeface="Times New Roman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13959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Angles.thmx</Template>
  <TotalTime>345</TotalTime>
  <Words>443</Words>
  <Application>Microsoft Office PowerPoint</Application>
  <PresentationFormat>Affichage à l'écran (4:3)</PresentationFormat>
  <Paragraphs>61</Paragraphs>
  <Slides>16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23" baseType="lpstr">
      <vt:lpstr>Arial</vt:lpstr>
      <vt:lpstr>Arial</vt:lpstr>
      <vt:lpstr>Franklin Gothic Book</vt:lpstr>
      <vt:lpstr>Franklin Gothic Medium</vt:lpstr>
      <vt:lpstr>Times New Roman</vt:lpstr>
      <vt:lpstr>Wingdings</vt:lpstr>
      <vt:lpstr>Angles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Didi Zidan</dc:creator>
  <cp:lastModifiedBy>Zaidan DIDI</cp:lastModifiedBy>
  <cp:revision>28</cp:revision>
  <dcterms:created xsi:type="dcterms:W3CDTF">2015-09-30T21:02:21Z</dcterms:created>
  <dcterms:modified xsi:type="dcterms:W3CDTF">2020-03-10T22:41:24Z</dcterms:modified>
</cp:coreProperties>
</file>